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62" r:id="rId5"/>
    <p:sldId id="263" r:id="rId6"/>
    <p:sldId id="264" r:id="rId7"/>
    <p:sldId id="265" r:id="rId8"/>
    <p:sldId id="278" r:id="rId9"/>
    <p:sldId id="266" r:id="rId10"/>
    <p:sldId id="281" r:id="rId11"/>
    <p:sldId id="268" r:id="rId12"/>
    <p:sldId id="269" r:id="rId13"/>
    <p:sldId id="271" r:id="rId14"/>
    <p:sldId id="270" r:id="rId15"/>
    <p:sldId id="273" r:id="rId16"/>
    <p:sldId id="274" r:id="rId17"/>
    <p:sldId id="279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0" d="100"/>
          <a:sy n="50" d="100"/>
        </p:scale>
        <p:origin x="36" y="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B27E-66DF-4797-8216-8BCF3D9DD991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791F-5B0F-4EE5-8D6F-15E331056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152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B27E-66DF-4797-8216-8BCF3D9DD991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791F-5B0F-4EE5-8D6F-15E331056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28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B27E-66DF-4797-8216-8BCF3D9DD991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791F-5B0F-4EE5-8D6F-15E331056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47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B27E-66DF-4797-8216-8BCF3D9DD991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791F-5B0F-4EE5-8D6F-15E331056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03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B27E-66DF-4797-8216-8BCF3D9DD991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791F-5B0F-4EE5-8D6F-15E331056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757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B27E-66DF-4797-8216-8BCF3D9DD991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791F-5B0F-4EE5-8D6F-15E331056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67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B27E-66DF-4797-8216-8BCF3D9DD991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791F-5B0F-4EE5-8D6F-15E331056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B27E-66DF-4797-8216-8BCF3D9DD991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791F-5B0F-4EE5-8D6F-15E331056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45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B27E-66DF-4797-8216-8BCF3D9DD991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791F-5B0F-4EE5-8D6F-15E331056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71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B27E-66DF-4797-8216-8BCF3D9DD991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791F-5B0F-4EE5-8D6F-15E331056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80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6B27E-66DF-4797-8216-8BCF3D9DD991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1791F-5B0F-4EE5-8D6F-15E331056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19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6B27E-66DF-4797-8216-8BCF3D9DD991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1791F-5B0F-4EE5-8D6F-15E3310564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55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024" y="147916"/>
            <a:ext cx="8838079" cy="6252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268941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Час открытого разговора </a:t>
            </a:r>
          </a:p>
          <a:p>
            <a:pPr algn="ctr"/>
            <a:r>
              <a:rPr lang="ru-RU" sz="32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«Весна без ошибок»</a:t>
            </a:r>
            <a:endParaRPr lang="ru-RU" sz="32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4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524435"/>
            <a:ext cx="7886700" cy="565252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u="sng" dirty="0" smtClean="0">
                <a:solidFill>
                  <a:srgbClr val="002060"/>
                </a:solidFill>
              </a:rPr>
              <a:t>6. Подкормки.</a:t>
            </a:r>
          </a:p>
          <a:p>
            <a:pPr marL="0" indent="0" algn="ctr">
              <a:buNone/>
            </a:pPr>
            <a:endParaRPr lang="ru-RU" sz="3600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 Уход </a:t>
            </a:r>
            <a:r>
              <a:rPr lang="ru-RU" b="1" dirty="0">
                <a:solidFill>
                  <a:srgbClr val="002060"/>
                </a:solidFill>
              </a:rPr>
              <a:t>за деревьями и кустарниками в весеннее время предполагает внесение удобрений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Подкармливать можно органикой, вносить минеральные подкормки.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49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2647" y="3913092"/>
            <a:ext cx="3800383" cy="254625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919730" y="712694"/>
            <a:ext cx="42242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Первоочередные работы в огороде: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80" y="457200"/>
            <a:ext cx="4232461" cy="256512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2710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82388"/>
            <a:ext cx="7886700" cy="5894575"/>
          </a:xfrm>
        </p:spPr>
        <p:txBody>
          <a:bodyPr>
            <a:normAutofit/>
          </a:bodyPr>
          <a:lstStyle/>
          <a:p>
            <a:pPr algn="just"/>
            <a:endParaRPr lang="ru-RU" dirty="0" smtClean="0">
              <a:solidFill>
                <a:srgbClr val="002060"/>
              </a:solidFill>
            </a:endParaRPr>
          </a:p>
          <a:p>
            <a:pPr marL="514350" indent="-514350" algn="just"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Подготовка </a:t>
            </a:r>
            <a:r>
              <a:rPr lang="ru-RU" b="1" dirty="0">
                <a:solidFill>
                  <a:srgbClr val="002060"/>
                </a:solidFill>
              </a:rPr>
              <a:t>к предстоящему дачному сезону в марте неизменно сопряжена с посевами на рассаду семян различных овощных культур. Так, обычно в первой половине месяца приступают к посевам </a:t>
            </a:r>
            <a:r>
              <a:rPr lang="ru-RU" b="1" dirty="0" smtClean="0">
                <a:solidFill>
                  <a:srgbClr val="002060"/>
                </a:solidFill>
              </a:rPr>
              <a:t>семян томата, </a:t>
            </a:r>
            <a:r>
              <a:rPr lang="ru-RU" b="1" dirty="0">
                <a:solidFill>
                  <a:srgbClr val="002060"/>
                </a:solidFill>
              </a:rPr>
              <a:t>лука-порея, </a:t>
            </a:r>
            <a:r>
              <a:rPr lang="ru-RU" b="1" dirty="0" smtClean="0">
                <a:solidFill>
                  <a:srgbClr val="002060"/>
                </a:solidFill>
              </a:rPr>
              <a:t>сельдерея и др. культур.</a:t>
            </a:r>
          </a:p>
          <a:p>
            <a:pPr marL="514350" indent="-514350" algn="just">
              <a:buAutoNum type="arabicPeriod"/>
            </a:pPr>
            <a:r>
              <a:rPr lang="ru-RU" b="1" dirty="0" smtClean="0">
                <a:solidFill>
                  <a:srgbClr val="002060"/>
                </a:solidFill>
              </a:rPr>
              <a:t>Наряду </a:t>
            </a:r>
            <a:r>
              <a:rPr lang="ru-RU" b="1" dirty="0">
                <a:solidFill>
                  <a:srgbClr val="002060"/>
                </a:solidFill>
              </a:rPr>
              <a:t>с этим продолжают ухаживать за рассадой баклажанов, </a:t>
            </a:r>
            <a:r>
              <a:rPr lang="ru-RU" b="1" dirty="0" smtClean="0">
                <a:solidFill>
                  <a:srgbClr val="002060"/>
                </a:solidFill>
              </a:rPr>
              <a:t>перца.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3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5754" y="3532843"/>
            <a:ext cx="3886199" cy="29203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6858" y="1048870"/>
            <a:ext cx="4020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Уход </a:t>
            </a:r>
          </a:p>
          <a:p>
            <a:pPr algn="ctr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за рассадой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575" y="481101"/>
            <a:ext cx="2990555" cy="233586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3529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071" y="322730"/>
            <a:ext cx="8417858" cy="628453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rgbClr val="002060"/>
                </a:solidFill>
              </a:rPr>
              <a:t> </a:t>
            </a:r>
            <a:r>
              <a:rPr lang="ru-RU" sz="3000" b="1" u="sng" dirty="0" smtClean="0">
                <a:solidFill>
                  <a:srgbClr val="002060"/>
                </a:solidFill>
              </a:rPr>
              <a:t>Помимо </a:t>
            </a:r>
            <a:r>
              <a:rPr lang="ru-RU" sz="3000" b="1" u="sng" dirty="0">
                <a:solidFill>
                  <a:srgbClr val="002060"/>
                </a:solidFill>
              </a:rPr>
              <a:t>проведения первых посевных работ в </a:t>
            </a:r>
            <a:r>
              <a:rPr lang="ru-RU" sz="3000" b="1" u="sng" dirty="0" smtClean="0">
                <a:solidFill>
                  <a:srgbClr val="002060"/>
                </a:solidFill>
              </a:rPr>
              <a:t>марте – апреле- мае  огородники </a:t>
            </a:r>
            <a:r>
              <a:rPr lang="ru-RU" sz="3000" b="1" u="sng" dirty="0">
                <a:solidFill>
                  <a:srgbClr val="002060"/>
                </a:solidFill>
              </a:rPr>
              <a:t>не забывают и об осуществлении таких стандартных подготовительных процедур, как</a:t>
            </a:r>
            <a:r>
              <a:rPr lang="ru-RU" sz="3000" b="1" u="sng" dirty="0" smtClean="0">
                <a:solidFill>
                  <a:srgbClr val="002060"/>
                </a:solidFill>
              </a:rPr>
              <a:t>:</a:t>
            </a:r>
          </a:p>
          <a:p>
            <a:pPr marL="0" indent="0" algn="ctr">
              <a:buNone/>
            </a:pPr>
            <a:endParaRPr lang="ru-RU" sz="3000" b="1" dirty="0">
              <a:solidFill>
                <a:srgbClr val="002060"/>
              </a:solidFill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уборка </a:t>
            </a:r>
            <a:r>
              <a:rPr lang="ru-RU" b="1" dirty="0">
                <a:solidFill>
                  <a:srgbClr val="002060"/>
                </a:solidFill>
              </a:rPr>
              <a:t>теплиц и при необходимости – их </a:t>
            </a:r>
            <a:r>
              <a:rPr lang="ru-RU" b="1" dirty="0" smtClean="0">
                <a:solidFill>
                  <a:srgbClr val="002060"/>
                </a:solidFill>
              </a:rPr>
              <a:t>проветривание;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обработка </a:t>
            </a:r>
            <a:r>
              <a:rPr lang="ru-RU" b="1" dirty="0">
                <a:solidFill>
                  <a:srgbClr val="002060"/>
                </a:solidFill>
              </a:rPr>
              <a:t>и рыхление земли в теплицах и парниках, удаление сорняков;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закладка </a:t>
            </a:r>
            <a:r>
              <a:rPr lang="ru-RU" b="1" dirty="0">
                <a:solidFill>
                  <a:srgbClr val="002060"/>
                </a:solidFill>
              </a:rPr>
              <a:t>клубней раннего картофеля на яровизацию;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опрыскивание </a:t>
            </a:r>
            <a:r>
              <a:rPr lang="ru-RU" b="1" dirty="0">
                <a:solidFill>
                  <a:srgbClr val="002060"/>
                </a:solidFill>
              </a:rPr>
              <a:t>имеющихся тепличных насаждений от вредителей;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закупки </a:t>
            </a:r>
            <a:r>
              <a:rPr lang="ru-RU" b="1" dirty="0">
                <a:solidFill>
                  <a:srgbClr val="002060"/>
                </a:solidFill>
              </a:rPr>
              <a:t>посадочного материала, удобрений и огородного инвентаря;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выращивание </a:t>
            </a:r>
            <a:r>
              <a:rPr lang="ru-RU" b="1" dirty="0">
                <a:solidFill>
                  <a:srgbClr val="002060"/>
                </a:solidFill>
              </a:rPr>
              <a:t>быстрорастущей зелени в обогреваемых теплицах.</a:t>
            </a:r>
          </a:p>
          <a:p>
            <a:pPr algn="just"/>
            <a:endParaRPr lang="ru-RU" b="1" dirty="0">
              <a:solidFill>
                <a:srgbClr val="002060"/>
              </a:solidFill>
            </a:endParaRPr>
          </a:p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3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95082" y="497541"/>
            <a:ext cx="70597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Работы в цветнике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7" name="Объект 1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0236" y="1667520"/>
            <a:ext cx="6293223" cy="472286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334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176" y="228600"/>
            <a:ext cx="8404412" cy="5948363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План основной работы в цветнике в марте предполагает </a:t>
            </a:r>
            <a:r>
              <a:rPr lang="ru-RU" sz="2400" b="1" dirty="0" err="1" smtClean="0">
                <a:solidFill>
                  <a:srgbClr val="002060"/>
                </a:solidFill>
              </a:rPr>
              <a:t>высеивание</a:t>
            </a:r>
            <a:r>
              <a:rPr lang="ru-RU" sz="2400" b="1" dirty="0" smtClean="0">
                <a:solidFill>
                  <a:srgbClr val="002060"/>
                </a:solidFill>
              </a:rPr>
              <a:t> цветов-однолетников на рассаду. Помимо того, в этом же месяце приступают к подкормкам </a:t>
            </a:r>
            <a:r>
              <a:rPr lang="ru-RU" sz="2400" b="1" dirty="0" err="1" smtClean="0">
                <a:solidFill>
                  <a:srgbClr val="002060"/>
                </a:solidFill>
              </a:rPr>
              <a:t>сальвии</a:t>
            </a:r>
            <a:r>
              <a:rPr lang="ru-RU" sz="2400" b="1" dirty="0" smtClean="0">
                <a:solidFill>
                  <a:srgbClr val="002060"/>
                </a:solidFill>
              </a:rPr>
              <a:t> (шалфея), гвоздики Шабо и лобелии, а в конце марта осуществляют  их пикировку (в фазе первого настоящего листочка). Мелкие всходы лобелии рассаживают по несколько штук в одну лунку.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Непосредственно в самом дачном цветнике продолжают работы по снегозадержанию. В междурядьях с луковичными и многолетними растениями снежный покров утаптывают.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В дни, когда март- апрель  радуют теплой солнечной погодой (от 0° и выше), цветоводы проветривают укрытые с осени розы. Для этого с торцов укрытия снимают снег и на один день поднимают укрывной материал. После проветривания укрытие приводят в первоначальный вид.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</a:p>
          <a:p>
            <a:pPr algn="just"/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8643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119" y="900953"/>
            <a:ext cx="7853082" cy="5276009"/>
          </a:xfrm>
        </p:spPr>
        <p:txBody>
          <a:bodyPr/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Примерно в середине или конце марта достаем </a:t>
            </a:r>
            <a:r>
              <a:rPr lang="ru-RU" b="1" dirty="0">
                <a:solidFill>
                  <a:srgbClr val="002060"/>
                </a:solidFill>
              </a:rPr>
              <a:t>из хранилища луковицы </a:t>
            </a:r>
            <a:r>
              <a:rPr lang="ru-RU" b="1" dirty="0" smtClean="0">
                <a:solidFill>
                  <a:srgbClr val="002060"/>
                </a:solidFill>
              </a:rPr>
              <a:t>гладиолусов </a:t>
            </a:r>
            <a:r>
              <a:rPr lang="ru-RU" b="1" dirty="0">
                <a:solidFill>
                  <a:srgbClr val="002060"/>
                </a:solidFill>
              </a:rPr>
              <a:t>и проводим осмотр, освобождаем </a:t>
            </a:r>
            <a:r>
              <a:rPr lang="ru-RU" b="1" dirty="0" smtClean="0">
                <a:solidFill>
                  <a:srgbClr val="002060"/>
                </a:solidFill>
              </a:rPr>
              <a:t>луковицы </a:t>
            </a:r>
            <a:r>
              <a:rPr lang="ru-RU" b="1" dirty="0">
                <a:solidFill>
                  <a:srgbClr val="002060"/>
                </a:solidFill>
              </a:rPr>
              <a:t>от шелухи и смотрим </a:t>
            </a:r>
            <a:r>
              <a:rPr lang="ru-RU" b="1" dirty="0" smtClean="0">
                <a:solidFill>
                  <a:srgbClr val="002060"/>
                </a:solidFill>
              </a:rPr>
              <a:t>наличие почек</a:t>
            </a:r>
            <a:r>
              <a:rPr lang="ru-RU" b="1" dirty="0">
                <a:solidFill>
                  <a:srgbClr val="002060"/>
                </a:solidFill>
              </a:rPr>
              <a:t>;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апреле проверяем клубни георгин и выносим на проращивание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В мае осуществляем весенний уход     за многолетними цветами.</a:t>
            </a:r>
            <a:endParaRPr lang="ru-RU" b="1" dirty="0">
              <a:solidFill>
                <a:srgbClr val="002060"/>
              </a:solidFill>
            </a:endParaRPr>
          </a:p>
          <a:p>
            <a:pPr algn="just"/>
            <a:endParaRPr lang="ru-RU" b="1" dirty="0">
              <a:solidFill>
                <a:srgbClr val="002060"/>
              </a:solidFill>
            </a:endParaRPr>
          </a:p>
          <a:p>
            <a:pPr algn="just"/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93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ln>
                  <a:solidFill>
                    <a:srgbClr val="0070C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Благоприятной вам весны</a:t>
            </a:r>
          </a:p>
          <a:p>
            <a:pPr marL="0" indent="0" algn="ctr">
              <a:buNone/>
            </a:pPr>
            <a:r>
              <a:rPr lang="ru-RU" sz="4800" dirty="0" smtClean="0">
                <a:ln>
                  <a:solidFill>
                    <a:srgbClr val="0070C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и хороших урожаев!</a:t>
            </a:r>
            <a:endParaRPr lang="ru-RU" sz="4800" dirty="0">
              <a:ln>
                <a:solidFill>
                  <a:srgbClr val="0070C0"/>
                </a:solidFill>
              </a:ln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39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579" y="174812"/>
            <a:ext cx="8570588" cy="689423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81636" y="739588"/>
            <a:ext cx="67504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u="sng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Первоочередные работы в саду:</a:t>
            </a:r>
            <a:endParaRPr lang="ru-RU" sz="4400" u="sng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94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412" y="228599"/>
            <a:ext cx="8243047" cy="63604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2600" b="1" u="sng" dirty="0" smtClean="0">
                <a:solidFill>
                  <a:schemeClr val="accent6">
                    <a:lumMod val="50000"/>
                  </a:schemeClr>
                </a:solidFill>
              </a:rPr>
              <a:t>Наиболее важные мероприятия из </a:t>
            </a:r>
            <a:r>
              <a:rPr lang="ru-RU" sz="2600" b="1" u="sng" dirty="0">
                <a:solidFill>
                  <a:schemeClr val="accent6">
                    <a:lumMod val="50000"/>
                  </a:schemeClr>
                </a:solidFill>
              </a:rPr>
              <a:t>них - это</a:t>
            </a:r>
            <a:r>
              <a:rPr lang="ru-RU" sz="2600" b="1" u="sng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0" indent="0" algn="ctr">
              <a:buNone/>
            </a:pPr>
            <a:endParaRPr lang="ru-RU" sz="2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Сохранение </a:t>
            </a:r>
            <a:r>
              <a:rPr lang="ru-RU" b="1" dirty="0">
                <a:solidFill>
                  <a:srgbClr val="002060"/>
                </a:solidFill>
              </a:rPr>
              <a:t>влаги на </a:t>
            </a:r>
            <a:r>
              <a:rPr lang="ru-RU" b="1" dirty="0" smtClean="0">
                <a:solidFill>
                  <a:srgbClr val="002060"/>
                </a:solidFill>
              </a:rPr>
              <a:t>участке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Уход за поврежденными садовыми насаждениями;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Обрезка </a:t>
            </a:r>
            <a:r>
              <a:rPr lang="ru-RU" b="1" dirty="0">
                <a:solidFill>
                  <a:srgbClr val="002060"/>
                </a:solidFill>
              </a:rPr>
              <a:t>ягодных кустарников </a:t>
            </a:r>
            <a:r>
              <a:rPr lang="ru-RU" b="1" dirty="0" smtClean="0">
                <a:solidFill>
                  <a:srgbClr val="002060"/>
                </a:solidFill>
              </a:rPr>
              <a:t>и формирование плодовых деревьев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Очищение </a:t>
            </a:r>
            <a:r>
              <a:rPr lang="ru-RU" b="1" dirty="0">
                <a:solidFill>
                  <a:srgbClr val="002060"/>
                </a:solidFill>
              </a:rPr>
              <a:t>от старой коры и побелка деревьев, восстановление слоя истершейся побелки</a:t>
            </a:r>
            <a:r>
              <a:rPr lang="ru-RU" b="1" dirty="0" smtClean="0">
                <a:solidFill>
                  <a:srgbClr val="002060"/>
                </a:solidFill>
              </a:rPr>
              <a:t>;</a:t>
            </a:r>
            <a:endParaRPr lang="ru-RU" b="1" dirty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Борьба </a:t>
            </a:r>
            <a:r>
              <a:rPr lang="ru-RU" b="1" dirty="0">
                <a:solidFill>
                  <a:srgbClr val="002060"/>
                </a:solidFill>
              </a:rPr>
              <a:t>с вредителями и профилактика </a:t>
            </a:r>
            <a:r>
              <a:rPr lang="ru-RU" b="1" dirty="0" smtClean="0">
                <a:solidFill>
                  <a:srgbClr val="002060"/>
                </a:solidFill>
              </a:rPr>
              <a:t>болезней;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Подкормки.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22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28600"/>
            <a:ext cx="7886700" cy="59483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800" dirty="0" smtClean="0">
                <a:solidFill>
                  <a:srgbClr val="002060"/>
                </a:solidFill>
              </a:rPr>
              <a:t>1</a:t>
            </a:r>
            <a:r>
              <a:rPr lang="ru-RU" sz="3800" b="1" u="sng" dirty="0" smtClean="0">
                <a:solidFill>
                  <a:srgbClr val="002060"/>
                </a:solidFill>
              </a:rPr>
              <a:t>. Сохранение </a:t>
            </a:r>
            <a:r>
              <a:rPr lang="ru-RU" sz="3800" b="1" u="sng" dirty="0">
                <a:solidFill>
                  <a:srgbClr val="002060"/>
                </a:solidFill>
              </a:rPr>
              <a:t>влаги на </a:t>
            </a:r>
            <a:r>
              <a:rPr lang="ru-RU" sz="3800" b="1" u="sng" dirty="0" smtClean="0">
                <a:solidFill>
                  <a:srgbClr val="002060"/>
                </a:solidFill>
              </a:rPr>
              <a:t>участке</a:t>
            </a:r>
          </a:p>
          <a:p>
            <a:pPr marL="0" indent="0" algn="ctr">
              <a:buNone/>
            </a:pPr>
            <a:endParaRPr lang="ru-RU" b="1" u="sng" dirty="0">
              <a:solidFill>
                <a:srgbClr val="002060"/>
              </a:solidFill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От мероприятий, направленных на сохранение влаги на участке, во многом будет зависеть здоровье садовых насаждений. Более того, предприняв меры к максимальному задержанию вешних вод, Вы избавите себя от хлопот с поливами растений на месяц вперед.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Чтобы обеспечить необходимый запас талых вод в почве, можно прибегнуть к таким нехитрым процедурам, как: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- прочищение </a:t>
            </a:r>
            <a:r>
              <a:rPr lang="ru-RU" b="1" dirty="0">
                <a:solidFill>
                  <a:srgbClr val="002060"/>
                </a:solidFill>
              </a:rPr>
              <a:t>водоотводных канавок в низинах;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- </a:t>
            </a:r>
            <a:r>
              <a:rPr lang="ru-RU" b="1" dirty="0" err="1" smtClean="0">
                <a:solidFill>
                  <a:srgbClr val="002060"/>
                </a:solidFill>
              </a:rPr>
              <a:t>утаптывание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снега вокруг деревьев;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- освобождение </a:t>
            </a:r>
            <a:r>
              <a:rPr lang="ru-RU" b="1" dirty="0">
                <a:solidFill>
                  <a:srgbClr val="002060"/>
                </a:solidFill>
              </a:rPr>
              <a:t>от снега междурядий, за счет чего почва </a:t>
            </a:r>
            <a:r>
              <a:rPr lang="ru-RU" b="1" dirty="0" smtClean="0">
                <a:solidFill>
                  <a:srgbClr val="002060"/>
                </a:solidFill>
              </a:rPr>
              <a:t>       оттает </a:t>
            </a:r>
            <a:r>
              <a:rPr lang="ru-RU" b="1" dirty="0">
                <a:solidFill>
                  <a:srgbClr val="002060"/>
                </a:solidFill>
              </a:rPr>
              <a:t>раньше и сможет вобрать в себя талую воду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endParaRPr lang="ru-RU" b="1" dirty="0">
              <a:solidFill>
                <a:srgbClr val="002060"/>
              </a:solidFill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Процесс таяния снега можно контролировать, засыпая отдельные заснеженные участки золой или растягивая над ними пленку. Благодаря этим приемам снег будет таять быстрее, а отогревшаяся под ним земля сможет впитать необходимый запас вешней влаги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06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624" y="376518"/>
            <a:ext cx="8579223" cy="61722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800" b="1" dirty="0" smtClean="0">
                <a:solidFill>
                  <a:srgbClr val="002060"/>
                </a:solidFill>
              </a:rPr>
              <a:t>2. </a:t>
            </a:r>
            <a:r>
              <a:rPr lang="ru-RU" sz="3800" b="1" u="sng" dirty="0">
                <a:solidFill>
                  <a:srgbClr val="002060"/>
                </a:solidFill>
              </a:rPr>
              <a:t>Осмотр насаждений и уход за поврежденными </a:t>
            </a:r>
            <a:r>
              <a:rPr lang="ru-RU" sz="3800" b="1" u="sng" dirty="0" smtClean="0">
                <a:solidFill>
                  <a:srgbClr val="002060"/>
                </a:solidFill>
              </a:rPr>
              <a:t>растениями</a:t>
            </a:r>
          </a:p>
          <a:p>
            <a:pPr marL="0" indent="0">
              <a:buNone/>
            </a:pPr>
            <a:endParaRPr lang="ru-RU" sz="3100" b="1" dirty="0">
              <a:solidFill>
                <a:srgbClr val="002060"/>
              </a:solidFill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В марте в обязательном порядке производят осмотр и проверку плодовых деревьев – в первую очередь, штамбов молодых </a:t>
            </a:r>
            <a:r>
              <a:rPr lang="ru-RU" b="1" dirty="0" smtClean="0">
                <a:solidFill>
                  <a:srgbClr val="002060"/>
                </a:solidFill>
              </a:rPr>
              <a:t>растений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Поверхностные</a:t>
            </a:r>
            <a:r>
              <a:rPr lang="ru-RU" b="1" dirty="0">
                <a:solidFill>
                  <a:srgbClr val="002060"/>
                </a:solidFill>
              </a:rPr>
              <a:t>, небольшие отдельные повреждения на стволах и ветвях можно не обрабатывать ничем – если камбий не пострадал, то эти раны довольно быстро заживут без какой-либо помощи. Однако при существенных повреждениях коры обнаруженные раны необходимо тщательно обработать </a:t>
            </a:r>
            <a:r>
              <a:rPr lang="ru-RU" b="1" u="sng" dirty="0">
                <a:solidFill>
                  <a:srgbClr val="002060"/>
                </a:solidFill>
              </a:rPr>
              <a:t>садовым варом</a:t>
            </a:r>
            <a:r>
              <a:rPr lang="ru-RU" b="1" dirty="0">
                <a:solidFill>
                  <a:srgbClr val="002060"/>
                </a:solidFill>
              </a:rPr>
              <a:t>, не зачищая их краев.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Крайне важно обеспечить деревьям защиту от солнечных ожогов, которые могут образоваться вследствие сильного нагрева коры в ясные, жаркие дни с последующим резким падением температуры в ночное время. Предотвратить появление таких ожогов позволяет </a:t>
            </a:r>
            <a:r>
              <a:rPr lang="ru-RU" b="1" u="sng" dirty="0">
                <a:solidFill>
                  <a:srgbClr val="002060"/>
                </a:solidFill>
              </a:rPr>
              <a:t>т.н. «солнцезащитная побелка» деревьев, </a:t>
            </a:r>
            <a:r>
              <a:rPr lang="ru-RU" b="1" dirty="0">
                <a:solidFill>
                  <a:srgbClr val="002060"/>
                </a:solidFill>
              </a:rPr>
              <a:t>которую осуществляют после снятия обвязки со штамбов и оснований скелетных ветвей, когда сойдет снег.</a:t>
            </a:r>
          </a:p>
          <a:p>
            <a:pPr marL="0" indent="0" algn="just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43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55494"/>
            <a:ext cx="7886700" cy="59214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2060"/>
                </a:solidFill>
              </a:rPr>
              <a:t>3. </a:t>
            </a:r>
            <a:r>
              <a:rPr lang="ru-RU" sz="3200" b="1" u="sng" dirty="0" smtClean="0">
                <a:solidFill>
                  <a:srgbClr val="002060"/>
                </a:solidFill>
              </a:rPr>
              <a:t>Обрезка </a:t>
            </a:r>
            <a:r>
              <a:rPr lang="ru-RU" sz="3200" b="1" u="sng" dirty="0">
                <a:solidFill>
                  <a:srgbClr val="002060"/>
                </a:solidFill>
              </a:rPr>
              <a:t>плодовых деревьев и ягодных кустарников</a:t>
            </a:r>
          </a:p>
          <a:p>
            <a:pPr marL="0" indent="0" algn="ctr">
              <a:buNone/>
            </a:pPr>
            <a:r>
              <a:rPr lang="ru-RU" sz="3200" b="1" u="sng" dirty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Одной из самых ответственных работ в саду в марте является обрезка плодовых деревьев и ягодных кустарников.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Благодаря </a:t>
            </a:r>
            <a:r>
              <a:rPr lang="ru-RU" b="1" dirty="0">
                <a:solidFill>
                  <a:srgbClr val="002060"/>
                </a:solidFill>
              </a:rPr>
              <a:t>этой процедуре садовые посадки будут обильно плодоносить, получая достаточное количество питательных </a:t>
            </a:r>
            <a:r>
              <a:rPr lang="ru-RU" b="1" dirty="0" smtClean="0">
                <a:solidFill>
                  <a:srgbClr val="002060"/>
                </a:solidFill>
              </a:rPr>
              <a:t>веществ, </a:t>
            </a:r>
            <a:r>
              <a:rPr lang="ru-RU" b="1" dirty="0">
                <a:solidFill>
                  <a:srgbClr val="002060"/>
                </a:solidFill>
              </a:rPr>
              <a:t>а их облагороженная крона – полноценно освещаться.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0898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753" y="188259"/>
            <a:ext cx="8323729" cy="637390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2800" b="1" dirty="0">
                <a:solidFill>
                  <a:srgbClr val="002060"/>
                </a:solidFill>
              </a:rPr>
              <a:t>5</a:t>
            </a:r>
            <a:r>
              <a:rPr lang="ru-RU" sz="12800" b="1" u="sng" dirty="0" smtClean="0">
                <a:solidFill>
                  <a:srgbClr val="002060"/>
                </a:solidFill>
              </a:rPr>
              <a:t>. Борьба </a:t>
            </a:r>
            <a:r>
              <a:rPr lang="ru-RU" sz="12800" b="1" u="sng" dirty="0">
                <a:solidFill>
                  <a:srgbClr val="002060"/>
                </a:solidFill>
              </a:rPr>
              <a:t>с вредителями и </a:t>
            </a:r>
            <a:r>
              <a:rPr lang="ru-RU" sz="12800" b="1" u="sng" dirty="0" smtClean="0">
                <a:solidFill>
                  <a:srgbClr val="002060"/>
                </a:solidFill>
              </a:rPr>
              <a:t>профилактика болезней</a:t>
            </a:r>
            <a:r>
              <a:rPr lang="ru-RU" sz="12800" dirty="0" smtClean="0">
                <a:solidFill>
                  <a:srgbClr val="002060"/>
                </a:solidFill>
              </a:rPr>
              <a:t> </a:t>
            </a:r>
            <a:endParaRPr lang="ru-RU" sz="12800" dirty="0">
              <a:solidFill>
                <a:srgbClr val="002060"/>
              </a:solidFill>
            </a:endParaRPr>
          </a:p>
          <a:p>
            <a:pPr algn="just"/>
            <a:r>
              <a:rPr lang="ru-RU" sz="9600" b="1" dirty="0">
                <a:solidFill>
                  <a:srgbClr val="002060"/>
                </a:solidFill>
              </a:rPr>
              <a:t>В ходе обрезки кустов крыжовника и смородины подвергают удалению (с последующим сжиганием) засохшие, скривившиеся и деформированные верхушки побегов со следами грязно-серого войлочного налета с черными вкраплениями (мучнистая роса), а также побеги с нераспустившимся раздутыми почками бледно-желтой окраски (смородинный почковый клещ</a:t>
            </a:r>
            <a:r>
              <a:rPr lang="ru-RU" sz="9600" b="1" dirty="0" smtClean="0">
                <a:solidFill>
                  <a:srgbClr val="002060"/>
                </a:solidFill>
              </a:rPr>
              <a:t>). </a:t>
            </a:r>
            <a:endParaRPr lang="ru-RU" sz="9600" b="1" dirty="0">
              <a:solidFill>
                <a:srgbClr val="002060"/>
              </a:solidFill>
            </a:endParaRPr>
          </a:p>
          <a:p>
            <a:pPr algn="just"/>
            <a:r>
              <a:rPr lang="ru-RU" sz="9600" b="1" dirty="0" smtClean="0">
                <a:solidFill>
                  <a:srgbClr val="002060"/>
                </a:solidFill>
              </a:rPr>
              <a:t>По </a:t>
            </a:r>
            <a:r>
              <a:rPr lang="ru-RU" sz="9600" b="1" dirty="0">
                <a:solidFill>
                  <a:srgbClr val="002060"/>
                </a:solidFill>
              </a:rPr>
              <a:t>окончанию обрезки в хорошую погоду допускается провести ранневесеннее опрыскивание </a:t>
            </a:r>
            <a:r>
              <a:rPr lang="ru-RU" sz="9600" b="1" dirty="0" smtClean="0">
                <a:solidFill>
                  <a:srgbClr val="002060"/>
                </a:solidFill>
              </a:rPr>
              <a:t>кустарников. При </a:t>
            </a:r>
            <a:r>
              <a:rPr lang="ru-RU" sz="9600" b="1" dirty="0">
                <a:solidFill>
                  <a:srgbClr val="002060"/>
                </a:solidFill>
              </a:rPr>
              <a:t>массовом поражении кустарников вредными насекомыми рекомендуется провести </a:t>
            </a:r>
            <a:r>
              <a:rPr lang="ru-RU" sz="9600" b="1" u="sng" dirty="0">
                <a:solidFill>
                  <a:srgbClr val="002060"/>
                </a:solidFill>
              </a:rPr>
              <a:t>обработку </a:t>
            </a:r>
            <a:r>
              <a:rPr lang="ru-RU" sz="9600" b="1" u="sng" dirty="0" err="1">
                <a:solidFill>
                  <a:srgbClr val="002060"/>
                </a:solidFill>
              </a:rPr>
              <a:t>фитовермом</a:t>
            </a:r>
            <a:r>
              <a:rPr lang="ru-RU" sz="9600" b="1" u="sng" dirty="0">
                <a:solidFill>
                  <a:srgbClr val="002060"/>
                </a:solidFill>
              </a:rPr>
              <a:t> или </a:t>
            </a:r>
            <a:r>
              <a:rPr lang="ru-RU" sz="9600" b="1" u="sng" dirty="0" err="1">
                <a:solidFill>
                  <a:srgbClr val="002060"/>
                </a:solidFill>
              </a:rPr>
              <a:t>фуфанолом</a:t>
            </a:r>
            <a:r>
              <a:rPr lang="ru-RU" sz="9600" b="1" u="sng" dirty="0">
                <a:solidFill>
                  <a:srgbClr val="002060"/>
                </a:solidFill>
              </a:rPr>
              <a:t> (на ведро воды соответственно 20 и 10 мл средства). </a:t>
            </a:r>
            <a:r>
              <a:rPr lang="ru-RU" sz="9600" b="1" dirty="0">
                <a:solidFill>
                  <a:srgbClr val="002060"/>
                </a:solidFill>
              </a:rPr>
              <a:t>"</a:t>
            </a:r>
            <a:r>
              <a:rPr lang="ru-RU" sz="9600" b="1" dirty="0" err="1">
                <a:solidFill>
                  <a:srgbClr val="002060"/>
                </a:solidFill>
              </a:rPr>
              <a:t>Фитоверм</a:t>
            </a:r>
            <a:r>
              <a:rPr lang="ru-RU" sz="9600" b="1" dirty="0">
                <a:solidFill>
                  <a:srgbClr val="002060"/>
                </a:solidFill>
              </a:rPr>
              <a:t>" - биопестицид, который разрушается в течение 5 дней, срок действия </a:t>
            </a:r>
            <a:r>
              <a:rPr lang="ru-RU" sz="9600" b="1" dirty="0" err="1">
                <a:solidFill>
                  <a:srgbClr val="002060"/>
                </a:solidFill>
              </a:rPr>
              <a:t>фуфанола</a:t>
            </a:r>
            <a:r>
              <a:rPr lang="ru-RU" sz="9600" b="1" dirty="0">
                <a:solidFill>
                  <a:srgbClr val="002060"/>
                </a:solidFill>
              </a:rPr>
              <a:t> продолжается 10 дней.  </a:t>
            </a:r>
          </a:p>
          <a:p>
            <a:pPr algn="just"/>
            <a:r>
              <a:rPr lang="ru-RU" sz="9600" b="1" dirty="0" smtClean="0">
                <a:solidFill>
                  <a:srgbClr val="002060"/>
                </a:solidFill>
              </a:rPr>
              <a:t> </a:t>
            </a:r>
            <a:r>
              <a:rPr lang="ru-RU" sz="9600" b="1" dirty="0">
                <a:solidFill>
                  <a:srgbClr val="002060"/>
                </a:solidFill>
              </a:rPr>
              <a:t>Если же Вы не хотите использовать химические препараты для обработки сада, то можно прибегнуть к самому простому и безопасному методу, предполагающему обеззараживание насаждений обыкновенной горячей водой</a:t>
            </a:r>
            <a:r>
              <a:rPr lang="ru-RU" sz="9600" b="1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385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3411" y="389965"/>
            <a:ext cx="8296835" cy="578699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Температура </a:t>
            </a:r>
            <a:r>
              <a:rPr lang="ru-RU" sz="2400" b="1" dirty="0">
                <a:solidFill>
                  <a:srgbClr val="002060"/>
                </a:solidFill>
              </a:rPr>
              <a:t>воды для обработки посадок должна варьироваться </a:t>
            </a:r>
            <a:r>
              <a:rPr lang="ru-RU" sz="2400" b="1" u="sng" dirty="0">
                <a:solidFill>
                  <a:srgbClr val="002060"/>
                </a:solidFill>
              </a:rPr>
              <a:t>в пределах 60-70° </a:t>
            </a:r>
            <a:r>
              <a:rPr lang="ru-RU" sz="2400" b="1" dirty="0">
                <a:solidFill>
                  <a:srgbClr val="002060"/>
                </a:solidFill>
              </a:rPr>
              <a:t>- повышать этот интервал не рекомендуется, чтобы не ошпарить кору и тронувшиеся в рост почки, но и занижать его не нужно, иначе должных результатов от процедуры не будет. 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Обработку кустов горячей водой производят при помощи лейки с мелким </a:t>
            </a:r>
            <a:r>
              <a:rPr lang="ru-RU" sz="2400" b="1" dirty="0" err="1">
                <a:solidFill>
                  <a:srgbClr val="002060"/>
                </a:solidFill>
              </a:rPr>
              <a:t>рассеивателем</a:t>
            </a:r>
            <a:r>
              <a:rPr lang="ru-RU" sz="2400" b="1" dirty="0">
                <a:solidFill>
                  <a:srgbClr val="002060"/>
                </a:solidFill>
              </a:rPr>
              <a:t>. Воду над обрабатываемым растением стараются распределять из лейки равномерно, чтобы она попала на все ветви.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Если </a:t>
            </a:r>
            <a:r>
              <a:rPr lang="ru-RU" sz="2400" b="1" dirty="0">
                <a:solidFill>
                  <a:srgbClr val="002060"/>
                </a:solidFill>
              </a:rPr>
              <a:t>подолгу удерживать лейку над одним и тем же местом – возрастет риск ожогов растения, если же, напротив, перемещать ее над растением быстро и хаотично – эффективность процедуры снизится к нулю и основные источники инфекции и убежища вредителей останутся на прежнем месте. Допускается обрабатывать не все растение целиком, а лишь некоторые его ветви в отдельности.</a:t>
            </a:r>
          </a:p>
          <a:p>
            <a:pPr algn="just"/>
            <a:endParaRPr lang="ru-RU" sz="2400" b="1" dirty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8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647" y="255494"/>
            <a:ext cx="8044703" cy="592146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u="sng" dirty="0" smtClean="0">
                <a:solidFill>
                  <a:srgbClr val="002060"/>
                </a:solidFill>
              </a:rPr>
              <a:t>5. Очистка </a:t>
            </a:r>
            <a:r>
              <a:rPr lang="ru-RU" b="1" u="sng" dirty="0">
                <a:solidFill>
                  <a:srgbClr val="002060"/>
                </a:solidFill>
              </a:rPr>
              <a:t>стволов деревьев и их побелка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</a:rPr>
              <a:t>Помимо вышеприведенных мероприятий основные работы в саду в марте предполагают очищение стволов взрослых, зрелых деревьев от старой, отслаивающейся коры - если, конечно, Вы не успели произвести эту процедуру по осени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Для </a:t>
            </a:r>
            <a:r>
              <a:rPr lang="ru-RU" b="1" dirty="0">
                <a:solidFill>
                  <a:srgbClr val="002060"/>
                </a:solidFill>
              </a:rPr>
              <a:t>ее осуществления необходимо расстелить под деревьями куски старого брезента или мешковины, после чего аккуратно очистить стволы насаждений скребком или щеткой от отмерших фрагментов старой коры. По окончанию работы стволики </a:t>
            </a:r>
            <a:r>
              <a:rPr lang="ru-RU" b="1" u="sng" dirty="0">
                <a:solidFill>
                  <a:srgbClr val="002060"/>
                </a:solidFill>
              </a:rPr>
              <a:t>покрывают слоем чистой побелки</a:t>
            </a:r>
            <a:r>
              <a:rPr lang="ru-RU" b="1" dirty="0">
                <a:solidFill>
                  <a:srgbClr val="002060"/>
                </a:solidFill>
              </a:rPr>
              <a:t>, которая защитит посадки не только от опасного мартовского солнца, но и от нашествия уцелевших вредителей.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65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727</TotalTime>
  <Words>1102</Words>
  <Application>Microsoft Office PowerPoint</Application>
  <PresentationFormat>Экран (4:3)</PresentationFormat>
  <Paragraphs>69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Natalya</dc:creator>
  <cp:lastModifiedBy>BiBlFiL</cp:lastModifiedBy>
  <cp:revision>44</cp:revision>
  <dcterms:created xsi:type="dcterms:W3CDTF">2019-03-17T10:55:39Z</dcterms:created>
  <dcterms:modified xsi:type="dcterms:W3CDTF">2019-03-22T09:50:03Z</dcterms:modified>
</cp:coreProperties>
</file>